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handoutMasterIdLst>
    <p:handoutMasterId r:id="rId16"/>
  </p:handoutMasterIdLst>
  <p:sldIdLst>
    <p:sldId id="262" r:id="rId2"/>
    <p:sldId id="256" r:id="rId3"/>
    <p:sldId id="275" r:id="rId4"/>
    <p:sldId id="276" r:id="rId5"/>
    <p:sldId id="265" r:id="rId6"/>
    <p:sldId id="260" r:id="rId7"/>
    <p:sldId id="274" r:id="rId8"/>
    <p:sldId id="264" r:id="rId9"/>
    <p:sldId id="267" r:id="rId10"/>
    <p:sldId id="268" r:id="rId11"/>
    <p:sldId id="269" r:id="rId12"/>
    <p:sldId id="270" r:id="rId13"/>
    <p:sldId id="27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5050" autoAdjust="0"/>
    <p:restoredTop sz="94660"/>
  </p:normalViewPr>
  <p:slideViewPr>
    <p:cSldViewPr snapToGrid="0">
      <p:cViewPr>
        <p:scale>
          <a:sx n="70" d="100"/>
          <a:sy n="70" d="100"/>
        </p:scale>
        <p:origin x="328" y="560"/>
      </p:cViewPr>
      <p:guideLst/>
    </p:cSldViewPr>
  </p:slideViewPr>
  <p:notesTextViewPr>
    <p:cViewPr>
      <p:scale>
        <a:sx n="1" d="1"/>
        <a:sy n="1" d="1"/>
      </p:scale>
      <p:origin x="0" y="0"/>
    </p:cViewPr>
  </p:notesTextViewPr>
  <p:notesViewPr>
    <p:cSldViewPr snapToGrid="0">
      <p:cViewPr varScale="1">
        <p:scale>
          <a:sx n="69" d="100"/>
          <a:sy n="69" d="100"/>
        </p:scale>
        <p:origin x="2440" y="200"/>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handoutMaster" Target="handoutMasters/handout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E0249D1-B14B-0240-BFF3-B75C71B338DF}" type="datetimeFigureOut">
              <a:rPr lang="en-US" smtClean="0"/>
              <a:t>12/6/18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A184A8-DF2F-BA4B-ACE8-D1EBF5DF21D6}" type="slidenum">
              <a:rPr lang="en-US" smtClean="0"/>
              <a:t>‹#›</a:t>
            </a:fld>
            <a:endParaRPr lang="en-US"/>
          </a:p>
        </p:txBody>
      </p:sp>
    </p:spTree>
    <p:extLst>
      <p:ext uri="{BB962C8B-B14F-4D97-AF65-F5344CB8AC3E}">
        <p14:creationId xmlns:p14="http://schemas.microsoft.com/office/powerpoint/2010/main" val="53880363"/>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2.jpeg>
</file>

<file path=ppt/media/image3.tiff>
</file>

<file path=ppt/media/image4.tiff>
</file>

<file path=ppt/media/image5.png>
</file>

<file path=ppt/media/image6.JP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45821C-F106-E74A-8812-90A07397FC15}" type="datetimeFigureOut">
              <a:rPr lang="en-US" smtClean="0"/>
              <a:t>12/6/18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828530-59D0-4A4F-81CF-C39A0EC7062C}" type="slidenum">
              <a:rPr lang="en-US" smtClean="0"/>
              <a:t>‹#›</a:t>
            </a:fld>
            <a:endParaRPr lang="en-US"/>
          </a:p>
        </p:txBody>
      </p:sp>
    </p:spTree>
    <p:extLst>
      <p:ext uri="{BB962C8B-B14F-4D97-AF65-F5344CB8AC3E}">
        <p14:creationId xmlns:p14="http://schemas.microsoft.com/office/powerpoint/2010/main" val="7696861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2272346-7F4B-4E18-B3EC-19F256D36AD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7CBA805B-EA08-4FDE-84C1-EAF31AFDD68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8750FAB5-51EB-4A5A-BEB9-299EFD2A9AF6}"/>
              </a:ext>
            </a:extLst>
          </p:cNvPr>
          <p:cNvSpPr>
            <a:spLocks noGrp="1"/>
          </p:cNvSpPr>
          <p:nvPr>
            <p:ph type="dt" sz="half" idx="10"/>
          </p:nvPr>
        </p:nvSpPr>
        <p:spPr/>
        <p:txBody>
          <a:bodyPr/>
          <a:lstStyle/>
          <a:p>
            <a:fld id="{C46602E4-FC2D-4DCA-93D2-0D2DA3381270}" type="datetimeFigureOut">
              <a:rPr lang="en-US" smtClean="0"/>
              <a:t>12/6/18</a:t>
            </a:fld>
            <a:endParaRPr lang="en-US"/>
          </a:p>
        </p:txBody>
      </p:sp>
      <p:sp>
        <p:nvSpPr>
          <p:cNvPr id="5" name="Footer Placeholder 4">
            <a:extLst>
              <a:ext uri="{FF2B5EF4-FFF2-40B4-BE49-F238E27FC236}">
                <a16:creationId xmlns:a16="http://schemas.microsoft.com/office/drawing/2014/main" xmlns="" id="{097A48FD-864A-4859-9E65-D1B735055A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90D99407-DBEB-4716-A23A-18138E308177}"/>
              </a:ext>
            </a:extLst>
          </p:cNvPr>
          <p:cNvSpPr>
            <a:spLocks noGrp="1"/>
          </p:cNvSpPr>
          <p:nvPr>
            <p:ph type="sldNum" sz="quarter" idx="12"/>
          </p:nvPr>
        </p:nvSpPr>
        <p:spPr/>
        <p:txBody>
          <a:bodyPr/>
          <a:lstStyle/>
          <a:p>
            <a:fld id="{BDEB09FA-2001-4D4F-9F82-1A56F711C107}" type="slidenum">
              <a:rPr lang="en-US" smtClean="0"/>
              <a:t>‹#›</a:t>
            </a:fld>
            <a:endParaRPr lang="en-US"/>
          </a:p>
        </p:txBody>
      </p:sp>
    </p:spTree>
    <p:extLst>
      <p:ext uri="{BB962C8B-B14F-4D97-AF65-F5344CB8AC3E}">
        <p14:creationId xmlns:p14="http://schemas.microsoft.com/office/powerpoint/2010/main" val="34122845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EEC1B63-13BE-4540-91DA-A497D1ABBC4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FEC4CC6D-CD95-462E-87EA-3D8510724EE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8B13B142-29E1-4FD6-B2F6-5CEF7404C487}"/>
              </a:ext>
            </a:extLst>
          </p:cNvPr>
          <p:cNvSpPr>
            <a:spLocks noGrp="1"/>
          </p:cNvSpPr>
          <p:nvPr>
            <p:ph type="dt" sz="half" idx="10"/>
          </p:nvPr>
        </p:nvSpPr>
        <p:spPr/>
        <p:txBody>
          <a:bodyPr/>
          <a:lstStyle/>
          <a:p>
            <a:fld id="{C46602E4-FC2D-4DCA-93D2-0D2DA3381270}" type="datetimeFigureOut">
              <a:rPr lang="en-US" smtClean="0"/>
              <a:t>12/6/18</a:t>
            </a:fld>
            <a:endParaRPr lang="en-US"/>
          </a:p>
        </p:txBody>
      </p:sp>
      <p:sp>
        <p:nvSpPr>
          <p:cNvPr id="5" name="Footer Placeholder 4">
            <a:extLst>
              <a:ext uri="{FF2B5EF4-FFF2-40B4-BE49-F238E27FC236}">
                <a16:creationId xmlns:a16="http://schemas.microsoft.com/office/drawing/2014/main" xmlns="" id="{EC7C3570-33FC-44A7-BD5C-D3F73476AE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1E747448-1C82-469C-A14C-93BE8B2BC9CD}"/>
              </a:ext>
            </a:extLst>
          </p:cNvPr>
          <p:cNvSpPr>
            <a:spLocks noGrp="1"/>
          </p:cNvSpPr>
          <p:nvPr>
            <p:ph type="sldNum" sz="quarter" idx="12"/>
          </p:nvPr>
        </p:nvSpPr>
        <p:spPr/>
        <p:txBody>
          <a:bodyPr/>
          <a:lstStyle/>
          <a:p>
            <a:fld id="{BDEB09FA-2001-4D4F-9F82-1A56F711C107}" type="slidenum">
              <a:rPr lang="en-US" smtClean="0"/>
              <a:t>‹#›</a:t>
            </a:fld>
            <a:endParaRPr lang="en-US"/>
          </a:p>
        </p:txBody>
      </p:sp>
    </p:spTree>
    <p:extLst>
      <p:ext uri="{BB962C8B-B14F-4D97-AF65-F5344CB8AC3E}">
        <p14:creationId xmlns:p14="http://schemas.microsoft.com/office/powerpoint/2010/main" val="3128277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4298CE70-7CF3-49AE-948E-8FC49EDC06F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5839AF6C-53D4-4F04-8C2B-53A99F1B508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B10D8CB5-FD39-41C6-B653-82A02B951FEE}"/>
              </a:ext>
            </a:extLst>
          </p:cNvPr>
          <p:cNvSpPr>
            <a:spLocks noGrp="1"/>
          </p:cNvSpPr>
          <p:nvPr>
            <p:ph type="dt" sz="half" idx="10"/>
          </p:nvPr>
        </p:nvSpPr>
        <p:spPr/>
        <p:txBody>
          <a:bodyPr/>
          <a:lstStyle/>
          <a:p>
            <a:fld id="{C46602E4-FC2D-4DCA-93D2-0D2DA3381270}" type="datetimeFigureOut">
              <a:rPr lang="en-US" smtClean="0"/>
              <a:t>12/6/18</a:t>
            </a:fld>
            <a:endParaRPr lang="en-US"/>
          </a:p>
        </p:txBody>
      </p:sp>
      <p:sp>
        <p:nvSpPr>
          <p:cNvPr id="5" name="Footer Placeholder 4">
            <a:extLst>
              <a:ext uri="{FF2B5EF4-FFF2-40B4-BE49-F238E27FC236}">
                <a16:creationId xmlns:a16="http://schemas.microsoft.com/office/drawing/2014/main" xmlns="" id="{4582B012-FBAE-49AF-ADCE-527A511D6F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6D1B1F0B-7801-4B1C-8EEB-BA9C3387E40B}"/>
              </a:ext>
            </a:extLst>
          </p:cNvPr>
          <p:cNvSpPr>
            <a:spLocks noGrp="1"/>
          </p:cNvSpPr>
          <p:nvPr>
            <p:ph type="sldNum" sz="quarter" idx="12"/>
          </p:nvPr>
        </p:nvSpPr>
        <p:spPr/>
        <p:txBody>
          <a:bodyPr/>
          <a:lstStyle/>
          <a:p>
            <a:fld id="{BDEB09FA-2001-4D4F-9F82-1A56F711C107}" type="slidenum">
              <a:rPr lang="en-US" smtClean="0"/>
              <a:t>‹#›</a:t>
            </a:fld>
            <a:endParaRPr lang="en-US"/>
          </a:p>
        </p:txBody>
      </p:sp>
    </p:spTree>
    <p:extLst>
      <p:ext uri="{BB962C8B-B14F-4D97-AF65-F5344CB8AC3E}">
        <p14:creationId xmlns:p14="http://schemas.microsoft.com/office/powerpoint/2010/main" val="4857058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A9582D0-3DD0-4570-800E-EF078A8293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F6CA569C-4BD5-47C9-8400-E58A6467F8F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BA0DC9C9-9913-4855-8641-A7CBA34B7AEE}"/>
              </a:ext>
            </a:extLst>
          </p:cNvPr>
          <p:cNvSpPr>
            <a:spLocks noGrp="1"/>
          </p:cNvSpPr>
          <p:nvPr>
            <p:ph type="dt" sz="half" idx="10"/>
          </p:nvPr>
        </p:nvSpPr>
        <p:spPr/>
        <p:txBody>
          <a:bodyPr/>
          <a:lstStyle/>
          <a:p>
            <a:fld id="{C46602E4-FC2D-4DCA-93D2-0D2DA3381270}" type="datetimeFigureOut">
              <a:rPr lang="en-US" smtClean="0"/>
              <a:t>12/6/18</a:t>
            </a:fld>
            <a:endParaRPr lang="en-US"/>
          </a:p>
        </p:txBody>
      </p:sp>
      <p:sp>
        <p:nvSpPr>
          <p:cNvPr id="5" name="Footer Placeholder 4">
            <a:extLst>
              <a:ext uri="{FF2B5EF4-FFF2-40B4-BE49-F238E27FC236}">
                <a16:creationId xmlns:a16="http://schemas.microsoft.com/office/drawing/2014/main" xmlns="" id="{E944E07C-938C-4536-89F1-C58CDCD506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E7E8695D-0FC0-4E4B-87AD-A9C484A42E3F}"/>
              </a:ext>
            </a:extLst>
          </p:cNvPr>
          <p:cNvSpPr>
            <a:spLocks noGrp="1"/>
          </p:cNvSpPr>
          <p:nvPr>
            <p:ph type="sldNum" sz="quarter" idx="12"/>
          </p:nvPr>
        </p:nvSpPr>
        <p:spPr/>
        <p:txBody>
          <a:bodyPr/>
          <a:lstStyle/>
          <a:p>
            <a:fld id="{BDEB09FA-2001-4D4F-9F82-1A56F711C107}" type="slidenum">
              <a:rPr lang="en-US" smtClean="0"/>
              <a:t>‹#›</a:t>
            </a:fld>
            <a:endParaRPr lang="en-US"/>
          </a:p>
        </p:txBody>
      </p:sp>
    </p:spTree>
    <p:extLst>
      <p:ext uri="{BB962C8B-B14F-4D97-AF65-F5344CB8AC3E}">
        <p14:creationId xmlns:p14="http://schemas.microsoft.com/office/powerpoint/2010/main" val="22561587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4B976F5-EF4C-47A3-9B2D-113912FD75C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137F3195-5B07-4C46-935B-3EA712F5CAE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97846D2A-D833-427C-8221-7AE5425F6BB0}"/>
              </a:ext>
            </a:extLst>
          </p:cNvPr>
          <p:cNvSpPr>
            <a:spLocks noGrp="1"/>
          </p:cNvSpPr>
          <p:nvPr>
            <p:ph type="dt" sz="half" idx="10"/>
          </p:nvPr>
        </p:nvSpPr>
        <p:spPr/>
        <p:txBody>
          <a:bodyPr/>
          <a:lstStyle/>
          <a:p>
            <a:fld id="{C46602E4-FC2D-4DCA-93D2-0D2DA3381270}" type="datetimeFigureOut">
              <a:rPr lang="en-US" smtClean="0"/>
              <a:t>12/6/18</a:t>
            </a:fld>
            <a:endParaRPr lang="en-US"/>
          </a:p>
        </p:txBody>
      </p:sp>
      <p:sp>
        <p:nvSpPr>
          <p:cNvPr id="5" name="Footer Placeholder 4">
            <a:extLst>
              <a:ext uri="{FF2B5EF4-FFF2-40B4-BE49-F238E27FC236}">
                <a16:creationId xmlns:a16="http://schemas.microsoft.com/office/drawing/2014/main" xmlns="" id="{64CFE998-866D-4D2F-92C3-46A3A45C38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E7D2DAB9-E322-4086-B7EA-A1D1BC81C663}"/>
              </a:ext>
            </a:extLst>
          </p:cNvPr>
          <p:cNvSpPr>
            <a:spLocks noGrp="1"/>
          </p:cNvSpPr>
          <p:nvPr>
            <p:ph type="sldNum" sz="quarter" idx="12"/>
          </p:nvPr>
        </p:nvSpPr>
        <p:spPr/>
        <p:txBody>
          <a:bodyPr/>
          <a:lstStyle/>
          <a:p>
            <a:fld id="{BDEB09FA-2001-4D4F-9F82-1A56F711C107}" type="slidenum">
              <a:rPr lang="en-US" smtClean="0"/>
              <a:t>‹#›</a:t>
            </a:fld>
            <a:endParaRPr lang="en-US"/>
          </a:p>
        </p:txBody>
      </p:sp>
    </p:spTree>
    <p:extLst>
      <p:ext uri="{BB962C8B-B14F-4D97-AF65-F5344CB8AC3E}">
        <p14:creationId xmlns:p14="http://schemas.microsoft.com/office/powerpoint/2010/main" val="23954589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FBB6EB2-20CC-41A1-81D0-18A80E08DD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5D48C4F6-F80B-4A47-A283-F109CEBE926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809D63BC-6644-49A5-8DC4-BC3F01AAD38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5B5C0D90-C572-4A74-9496-C99033EEFFAB}"/>
              </a:ext>
            </a:extLst>
          </p:cNvPr>
          <p:cNvSpPr>
            <a:spLocks noGrp="1"/>
          </p:cNvSpPr>
          <p:nvPr>
            <p:ph type="dt" sz="half" idx="10"/>
          </p:nvPr>
        </p:nvSpPr>
        <p:spPr/>
        <p:txBody>
          <a:bodyPr/>
          <a:lstStyle/>
          <a:p>
            <a:fld id="{C46602E4-FC2D-4DCA-93D2-0D2DA3381270}" type="datetimeFigureOut">
              <a:rPr lang="en-US" smtClean="0"/>
              <a:t>12/6/18</a:t>
            </a:fld>
            <a:endParaRPr lang="en-US"/>
          </a:p>
        </p:txBody>
      </p:sp>
      <p:sp>
        <p:nvSpPr>
          <p:cNvPr id="6" name="Footer Placeholder 5">
            <a:extLst>
              <a:ext uri="{FF2B5EF4-FFF2-40B4-BE49-F238E27FC236}">
                <a16:creationId xmlns:a16="http://schemas.microsoft.com/office/drawing/2014/main" xmlns="" id="{85AA7E80-4B04-477C-9947-A1617F5615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B34D7244-5DA5-4027-BA9C-8C47A3B631D6}"/>
              </a:ext>
            </a:extLst>
          </p:cNvPr>
          <p:cNvSpPr>
            <a:spLocks noGrp="1"/>
          </p:cNvSpPr>
          <p:nvPr>
            <p:ph type="sldNum" sz="quarter" idx="12"/>
          </p:nvPr>
        </p:nvSpPr>
        <p:spPr/>
        <p:txBody>
          <a:bodyPr/>
          <a:lstStyle/>
          <a:p>
            <a:fld id="{BDEB09FA-2001-4D4F-9F82-1A56F711C107}" type="slidenum">
              <a:rPr lang="en-US" smtClean="0"/>
              <a:t>‹#›</a:t>
            </a:fld>
            <a:endParaRPr lang="en-US"/>
          </a:p>
        </p:txBody>
      </p:sp>
    </p:spTree>
    <p:extLst>
      <p:ext uri="{BB962C8B-B14F-4D97-AF65-F5344CB8AC3E}">
        <p14:creationId xmlns:p14="http://schemas.microsoft.com/office/powerpoint/2010/main" val="36042726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FADD9B-38C8-48F7-8312-AA6989DCDA3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8BE4DD95-55D1-475C-AB14-42B87AF6D58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5750B5EE-0B85-49A5-9BC2-3C7C024CFA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4C2885DC-A1EC-4921-9D71-DFED467130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09B0E824-9DF2-427B-9A0C-114466B9E7D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238AD62A-9868-4D43-A915-EA7D7DECCAFB}"/>
              </a:ext>
            </a:extLst>
          </p:cNvPr>
          <p:cNvSpPr>
            <a:spLocks noGrp="1"/>
          </p:cNvSpPr>
          <p:nvPr>
            <p:ph type="dt" sz="half" idx="10"/>
          </p:nvPr>
        </p:nvSpPr>
        <p:spPr/>
        <p:txBody>
          <a:bodyPr/>
          <a:lstStyle/>
          <a:p>
            <a:fld id="{C46602E4-FC2D-4DCA-93D2-0D2DA3381270}" type="datetimeFigureOut">
              <a:rPr lang="en-US" smtClean="0"/>
              <a:t>12/6/18</a:t>
            </a:fld>
            <a:endParaRPr lang="en-US"/>
          </a:p>
        </p:txBody>
      </p:sp>
      <p:sp>
        <p:nvSpPr>
          <p:cNvPr id="8" name="Footer Placeholder 7">
            <a:extLst>
              <a:ext uri="{FF2B5EF4-FFF2-40B4-BE49-F238E27FC236}">
                <a16:creationId xmlns:a16="http://schemas.microsoft.com/office/drawing/2014/main" xmlns="" id="{E916D36D-344A-442C-B19A-9477941ABEA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7CE4F236-E7F8-4112-B484-ECDCABEEF35E}"/>
              </a:ext>
            </a:extLst>
          </p:cNvPr>
          <p:cNvSpPr>
            <a:spLocks noGrp="1"/>
          </p:cNvSpPr>
          <p:nvPr>
            <p:ph type="sldNum" sz="quarter" idx="12"/>
          </p:nvPr>
        </p:nvSpPr>
        <p:spPr/>
        <p:txBody>
          <a:bodyPr/>
          <a:lstStyle/>
          <a:p>
            <a:fld id="{BDEB09FA-2001-4D4F-9F82-1A56F711C107}" type="slidenum">
              <a:rPr lang="en-US" smtClean="0"/>
              <a:t>‹#›</a:t>
            </a:fld>
            <a:endParaRPr lang="en-US"/>
          </a:p>
        </p:txBody>
      </p:sp>
    </p:spTree>
    <p:extLst>
      <p:ext uri="{BB962C8B-B14F-4D97-AF65-F5344CB8AC3E}">
        <p14:creationId xmlns:p14="http://schemas.microsoft.com/office/powerpoint/2010/main" val="7193955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F71EF7C-A43B-4899-B31C-957DAD95F4C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CB58A9AD-CE3D-4B7D-BD5F-1E0724EF0CB3}"/>
              </a:ext>
            </a:extLst>
          </p:cNvPr>
          <p:cNvSpPr>
            <a:spLocks noGrp="1"/>
          </p:cNvSpPr>
          <p:nvPr>
            <p:ph type="dt" sz="half" idx="10"/>
          </p:nvPr>
        </p:nvSpPr>
        <p:spPr/>
        <p:txBody>
          <a:bodyPr/>
          <a:lstStyle/>
          <a:p>
            <a:fld id="{C46602E4-FC2D-4DCA-93D2-0D2DA3381270}" type="datetimeFigureOut">
              <a:rPr lang="en-US" smtClean="0"/>
              <a:t>12/6/18</a:t>
            </a:fld>
            <a:endParaRPr lang="en-US"/>
          </a:p>
        </p:txBody>
      </p:sp>
      <p:sp>
        <p:nvSpPr>
          <p:cNvPr id="4" name="Footer Placeholder 3">
            <a:extLst>
              <a:ext uri="{FF2B5EF4-FFF2-40B4-BE49-F238E27FC236}">
                <a16:creationId xmlns:a16="http://schemas.microsoft.com/office/drawing/2014/main" xmlns="" id="{4CD15D19-89F3-4B9A-8A06-1C9D779705F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DECBAA78-4071-459E-9D32-71E0FFB2BA06}"/>
              </a:ext>
            </a:extLst>
          </p:cNvPr>
          <p:cNvSpPr>
            <a:spLocks noGrp="1"/>
          </p:cNvSpPr>
          <p:nvPr>
            <p:ph type="sldNum" sz="quarter" idx="12"/>
          </p:nvPr>
        </p:nvSpPr>
        <p:spPr/>
        <p:txBody>
          <a:bodyPr/>
          <a:lstStyle/>
          <a:p>
            <a:fld id="{BDEB09FA-2001-4D4F-9F82-1A56F711C107}" type="slidenum">
              <a:rPr lang="en-US" smtClean="0"/>
              <a:t>‹#›</a:t>
            </a:fld>
            <a:endParaRPr lang="en-US"/>
          </a:p>
        </p:txBody>
      </p:sp>
    </p:spTree>
    <p:extLst>
      <p:ext uri="{BB962C8B-B14F-4D97-AF65-F5344CB8AC3E}">
        <p14:creationId xmlns:p14="http://schemas.microsoft.com/office/powerpoint/2010/main" val="18709449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83798FD5-9644-4C1C-865C-F4B83CEF95C4}"/>
              </a:ext>
            </a:extLst>
          </p:cNvPr>
          <p:cNvSpPr>
            <a:spLocks noGrp="1"/>
          </p:cNvSpPr>
          <p:nvPr>
            <p:ph type="dt" sz="half" idx="10"/>
          </p:nvPr>
        </p:nvSpPr>
        <p:spPr/>
        <p:txBody>
          <a:bodyPr/>
          <a:lstStyle/>
          <a:p>
            <a:fld id="{C46602E4-FC2D-4DCA-93D2-0D2DA3381270}" type="datetimeFigureOut">
              <a:rPr lang="en-US" smtClean="0"/>
              <a:t>12/6/18</a:t>
            </a:fld>
            <a:endParaRPr lang="en-US"/>
          </a:p>
        </p:txBody>
      </p:sp>
      <p:sp>
        <p:nvSpPr>
          <p:cNvPr id="3" name="Footer Placeholder 2">
            <a:extLst>
              <a:ext uri="{FF2B5EF4-FFF2-40B4-BE49-F238E27FC236}">
                <a16:creationId xmlns:a16="http://schemas.microsoft.com/office/drawing/2014/main" xmlns="" id="{0DEC5942-5B58-4870-ACE0-9D864661EE5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F0B64460-CF8D-45BF-9CF0-020A14C21377}"/>
              </a:ext>
            </a:extLst>
          </p:cNvPr>
          <p:cNvSpPr>
            <a:spLocks noGrp="1"/>
          </p:cNvSpPr>
          <p:nvPr>
            <p:ph type="sldNum" sz="quarter" idx="12"/>
          </p:nvPr>
        </p:nvSpPr>
        <p:spPr/>
        <p:txBody>
          <a:bodyPr/>
          <a:lstStyle/>
          <a:p>
            <a:fld id="{BDEB09FA-2001-4D4F-9F82-1A56F711C107}" type="slidenum">
              <a:rPr lang="en-US" smtClean="0"/>
              <a:t>‹#›</a:t>
            </a:fld>
            <a:endParaRPr lang="en-US"/>
          </a:p>
        </p:txBody>
      </p:sp>
    </p:spTree>
    <p:extLst>
      <p:ext uri="{BB962C8B-B14F-4D97-AF65-F5344CB8AC3E}">
        <p14:creationId xmlns:p14="http://schemas.microsoft.com/office/powerpoint/2010/main" val="16715840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3B6C0FB-E51B-460A-A418-B817731E64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F9E921F9-2B43-4778-90F7-F0E3D540A92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5F1693F3-7EE9-4ECD-A87C-FC6328A773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24909416-786E-4B6D-AA95-9432AF8143CE}"/>
              </a:ext>
            </a:extLst>
          </p:cNvPr>
          <p:cNvSpPr>
            <a:spLocks noGrp="1"/>
          </p:cNvSpPr>
          <p:nvPr>
            <p:ph type="dt" sz="half" idx="10"/>
          </p:nvPr>
        </p:nvSpPr>
        <p:spPr/>
        <p:txBody>
          <a:bodyPr/>
          <a:lstStyle/>
          <a:p>
            <a:fld id="{C46602E4-FC2D-4DCA-93D2-0D2DA3381270}" type="datetimeFigureOut">
              <a:rPr lang="en-US" smtClean="0"/>
              <a:t>12/6/18</a:t>
            </a:fld>
            <a:endParaRPr lang="en-US"/>
          </a:p>
        </p:txBody>
      </p:sp>
      <p:sp>
        <p:nvSpPr>
          <p:cNvPr id="6" name="Footer Placeholder 5">
            <a:extLst>
              <a:ext uri="{FF2B5EF4-FFF2-40B4-BE49-F238E27FC236}">
                <a16:creationId xmlns:a16="http://schemas.microsoft.com/office/drawing/2014/main" xmlns="" id="{952FAFF3-6B78-433A-9A85-8D0A2C7872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3F65C7AC-D6AC-41DC-AFD0-2FAF2E874E3D}"/>
              </a:ext>
            </a:extLst>
          </p:cNvPr>
          <p:cNvSpPr>
            <a:spLocks noGrp="1"/>
          </p:cNvSpPr>
          <p:nvPr>
            <p:ph type="sldNum" sz="quarter" idx="12"/>
          </p:nvPr>
        </p:nvSpPr>
        <p:spPr/>
        <p:txBody>
          <a:bodyPr/>
          <a:lstStyle/>
          <a:p>
            <a:fld id="{BDEB09FA-2001-4D4F-9F82-1A56F711C107}" type="slidenum">
              <a:rPr lang="en-US" smtClean="0"/>
              <a:t>‹#›</a:t>
            </a:fld>
            <a:endParaRPr lang="en-US"/>
          </a:p>
        </p:txBody>
      </p:sp>
    </p:spTree>
    <p:extLst>
      <p:ext uri="{BB962C8B-B14F-4D97-AF65-F5344CB8AC3E}">
        <p14:creationId xmlns:p14="http://schemas.microsoft.com/office/powerpoint/2010/main" val="22363933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4744389-3C62-41A3-8134-DB63A20145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A5E5FC6A-A45E-42A1-B6F1-6C11DAAA946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D1E30ED3-BD59-49B3-8DEE-AAB36E6890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86303DDB-18A5-4D30-AFBF-E4BE5421F1DA}"/>
              </a:ext>
            </a:extLst>
          </p:cNvPr>
          <p:cNvSpPr>
            <a:spLocks noGrp="1"/>
          </p:cNvSpPr>
          <p:nvPr>
            <p:ph type="dt" sz="half" idx="10"/>
          </p:nvPr>
        </p:nvSpPr>
        <p:spPr/>
        <p:txBody>
          <a:bodyPr/>
          <a:lstStyle/>
          <a:p>
            <a:fld id="{C46602E4-FC2D-4DCA-93D2-0D2DA3381270}" type="datetimeFigureOut">
              <a:rPr lang="en-US" smtClean="0"/>
              <a:t>12/6/18</a:t>
            </a:fld>
            <a:endParaRPr lang="en-US"/>
          </a:p>
        </p:txBody>
      </p:sp>
      <p:sp>
        <p:nvSpPr>
          <p:cNvPr id="6" name="Footer Placeholder 5">
            <a:extLst>
              <a:ext uri="{FF2B5EF4-FFF2-40B4-BE49-F238E27FC236}">
                <a16:creationId xmlns:a16="http://schemas.microsoft.com/office/drawing/2014/main" xmlns="" id="{177692D4-1C6E-44D3-8478-1803E75681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435D02AD-A5BE-4636-987F-148A6EC076EE}"/>
              </a:ext>
            </a:extLst>
          </p:cNvPr>
          <p:cNvSpPr>
            <a:spLocks noGrp="1"/>
          </p:cNvSpPr>
          <p:nvPr>
            <p:ph type="sldNum" sz="quarter" idx="12"/>
          </p:nvPr>
        </p:nvSpPr>
        <p:spPr/>
        <p:txBody>
          <a:bodyPr/>
          <a:lstStyle/>
          <a:p>
            <a:fld id="{BDEB09FA-2001-4D4F-9F82-1A56F711C107}" type="slidenum">
              <a:rPr lang="en-US" smtClean="0"/>
              <a:t>‹#›</a:t>
            </a:fld>
            <a:endParaRPr lang="en-US"/>
          </a:p>
        </p:txBody>
      </p:sp>
    </p:spTree>
    <p:extLst>
      <p:ext uri="{BB962C8B-B14F-4D97-AF65-F5344CB8AC3E}">
        <p14:creationId xmlns:p14="http://schemas.microsoft.com/office/powerpoint/2010/main" val="290343908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6200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43E5DD45-A171-4DAF-A55F-346E08F5A5C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B1278199-0168-462E-8BC7-C36C933DCC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8D504E54-8325-4B31-B5A8-9EC4B5C9F77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6602E4-FC2D-4DCA-93D2-0D2DA3381270}" type="datetimeFigureOut">
              <a:rPr lang="en-US" smtClean="0"/>
              <a:t>12/6/18</a:t>
            </a:fld>
            <a:endParaRPr lang="en-US"/>
          </a:p>
        </p:txBody>
      </p:sp>
      <p:sp>
        <p:nvSpPr>
          <p:cNvPr id="5" name="Footer Placeholder 4">
            <a:extLst>
              <a:ext uri="{FF2B5EF4-FFF2-40B4-BE49-F238E27FC236}">
                <a16:creationId xmlns:a16="http://schemas.microsoft.com/office/drawing/2014/main" xmlns="" id="{90DC0C83-2BC3-4220-B627-ED065A8EE7B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59427E2E-36A0-490F-9F06-62CC2FADD31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EB09FA-2001-4D4F-9F82-1A56F711C107}" type="slidenum">
              <a:rPr lang="en-US" smtClean="0"/>
              <a:t>‹#›</a:t>
            </a:fld>
            <a:endParaRPr lang="en-US"/>
          </a:p>
        </p:txBody>
      </p:sp>
      <p:pic>
        <p:nvPicPr>
          <p:cNvPr id="7" name="Picture 6">
            <a:extLst>
              <a:ext uri="{FF2B5EF4-FFF2-40B4-BE49-F238E27FC236}">
                <a16:creationId xmlns:a16="http://schemas.microsoft.com/office/drawing/2014/main" xmlns="" id="{160927C2-B581-4F40-A4ED-D439216AF23E}"/>
              </a:ext>
            </a:extLst>
          </p:cNvPr>
          <p:cNvPicPr>
            <a:picLocks noChangeAspect="1"/>
          </p:cNvPicPr>
          <p:nvPr userDrawn="1"/>
        </p:nvPicPr>
        <p:blipFill rotWithShape="1">
          <a:blip r:embed="rId13">
            <a:extLst>
              <a:ext uri="{28A0092B-C50C-407E-A947-70E740481C1C}">
                <a14:useLocalDpi xmlns:a14="http://schemas.microsoft.com/office/drawing/2010/main" val="0"/>
              </a:ext>
            </a:extLst>
          </a:blip>
          <a:srcRect l="32202" t="19137" r="31769" b="35112"/>
          <a:stretch/>
        </p:blipFill>
        <p:spPr>
          <a:xfrm>
            <a:off x="10672340" y="136525"/>
            <a:ext cx="1362920" cy="1371600"/>
          </a:xfrm>
          <a:prstGeom prst="rect">
            <a:avLst/>
          </a:prstGeom>
          <a:effectLst>
            <a:outerShdw blurRad="50800" dist="76200" dir="2700000" algn="tl" rotWithShape="0">
              <a:prstClr val="black">
                <a:alpha val="40000"/>
              </a:prstClr>
            </a:outerShdw>
          </a:effectLst>
        </p:spPr>
      </p:pic>
    </p:spTree>
    <p:extLst>
      <p:ext uri="{BB962C8B-B14F-4D97-AF65-F5344CB8AC3E}">
        <p14:creationId xmlns:p14="http://schemas.microsoft.com/office/powerpoint/2010/main" val="6442045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image" Target="../media/image8.tiff"/><Relationship Id="rId4" Type="http://schemas.openxmlformats.org/officeDocument/2006/relationships/image" Target="../media/image9.tiff"/><Relationship Id="rId5" Type="http://schemas.openxmlformats.org/officeDocument/2006/relationships/image" Target="../media/image10.tiff"/><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7888" y="-2294313"/>
            <a:ext cx="9938534" cy="3776400"/>
          </a:xfrm>
        </p:spPr>
        <p:txBody>
          <a:bodyPr>
            <a:normAutofit/>
          </a:bodyPr>
          <a:lstStyle/>
          <a:p>
            <a:r>
              <a:rPr lang="en-US" sz="7200" b="1" dirty="0">
                <a:ln w="9525">
                  <a:solidFill>
                    <a:schemeClr val="bg1"/>
                  </a:solidFill>
                  <a:prstDash val="solid"/>
                </a:ln>
                <a:effectLst>
                  <a:outerShdw blurRad="12700" dist="38100" dir="2700000" algn="tl" rotWithShape="0">
                    <a:schemeClr val="bg1">
                      <a:lumMod val="50000"/>
                    </a:schemeClr>
                  </a:outerShdw>
                </a:effectLst>
              </a:rPr>
              <a:t>XenoBase.io</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7155" y="1879873"/>
            <a:ext cx="5692243" cy="4511280"/>
          </a:xfrm>
          <a:prstGeom prst="rect">
            <a:avLst/>
          </a:prstGeom>
          <a:effectLst>
            <a:outerShdw blurRad="50800" dist="76200" dir="2700000" algn="tl" rotWithShape="0">
              <a:prstClr val="black">
                <a:alpha val="40000"/>
              </a:prstClr>
            </a:outerShdw>
          </a:effectLst>
        </p:spPr>
      </p:pic>
      <p:sp>
        <p:nvSpPr>
          <p:cNvPr id="7" name="TextBox 6"/>
          <p:cNvSpPr txBox="1"/>
          <p:nvPr/>
        </p:nvSpPr>
        <p:spPr>
          <a:xfrm>
            <a:off x="917888" y="4602200"/>
            <a:ext cx="2692400" cy="1323439"/>
          </a:xfrm>
          <a:prstGeom prst="rect">
            <a:avLst/>
          </a:prstGeom>
          <a:noFill/>
        </p:spPr>
        <p:txBody>
          <a:bodyPr wrap="square" rtlCol="0">
            <a:spAutoFit/>
          </a:bodyPr>
          <a:lstStyle/>
          <a:p>
            <a:r>
              <a:rPr lang="en-US" sz="2000" dirty="0"/>
              <a:t>DESIGNED BY:</a:t>
            </a:r>
          </a:p>
          <a:p>
            <a:r>
              <a:rPr lang="en-US" sz="2000" dirty="0"/>
              <a:t>DYLAN GNATZ,</a:t>
            </a:r>
          </a:p>
          <a:p>
            <a:r>
              <a:rPr lang="en-US" sz="2000" dirty="0"/>
              <a:t>DIEGO HOYOS, </a:t>
            </a:r>
          </a:p>
          <a:p>
            <a:r>
              <a:rPr lang="en-US" sz="2000" dirty="0"/>
              <a:t>&amp; TOM BRADY</a:t>
            </a:r>
          </a:p>
        </p:txBody>
      </p:sp>
    </p:spTree>
    <p:extLst>
      <p:ext uri="{BB962C8B-B14F-4D97-AF65-F5344CB8AC3E}">
        <p14:creationId xmlns:p14="http://schemas.microsoft.com/office/powerpoint/2010/main" val="86273819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241BA45-048E-4D00-94C4-6DBC0823723E}"/>
              </a:ext>
            </a:extLst>
          </p:cNvPr>
          <p:cNvSpPr>
            <a:spLocks noGrp="1"/>
          </p:cNvSpPr>
          <p:nvPr>
            <p:ph type="title"/>
          </p:nvPr>
        </p:nvSpPr>
        <p:spPr/>
        <p:txBody>
          <a:bodyPr/>
          <a:lstStyle/>
          <a:p>
            <a:r>
              <a:rPr lang="en-US" dirty="0"/>
              <a:t>Queries</a:t>
            </a:r>
          </a:p>
        </p:txBody>
      </p:sp>
      <p:sp>
        <p:nvSpPr>
          <p:cNvPr id="3" name="Content Placeholder 2">
            <a:extLst>
              <a:ext uri="{FF2B5EF4-FFF2-40B4-BE49-F238E27FC236}">
                <a16:creationId xmlns:a16="http://schemas.microsoft.com/office/drawing/2014/main" xmlns="" id="{214C14B6-7402-4614-B068-864A07FE5579}"/>
              </a:ext>
            </a:extLst>
          </p:cNvPr>
          <p:cNvSpPr>
            <a:spLocks noGrp="1"/>
          </p:cNvSpPr>
          <p:nvPr>
            <p:ph idx="1"/>
          </p:nvPr>
        </p:nvSpPr>
        <p:spPr/>
        <p:txBody>
          <a:bodyPr>
            <a:normAutofit fontScale="92500" lnSpcReduction="10000"/>
          </a:bodyPr>
          <a:lstStyle/>
          <a:p>
            <a:pPr marL="514350" indent="-514350">
              <a:buFont typeface="+mj-lt"/>
              <a:buAutoNum type="arabicPeriod"/>
            </a:pPr>
            <a:r>
              <a:rPr lang="en-US" dirty="0"/>
              <a:t>﻿Adds a new transaction -- returns the transaction </a:t>
            </a:r>
            <a:r>
              <a:rPr lang="en-US" dirty="0" smtClean="0"/>
              <a:t>ID (</a:t>
            </a:r>
            <a:r>
              <a:rPr lang="en-US" dirty="0" err="1" smtClean="0"/>
              <a:t>params</a:t>
            </a:r>
            <a:r>
              <a:rPr lang="en-US" dirty="0" smtClean="0"/>
              <a:t> </a:t>
            </a:r>
            <a:r>
              <a:rPr lang="en-US" dirty="0" err="1" smtClean="0"/>
              <a:t>buy_order_ID</a:t>
            </a:r>
            <a:r>
              <a:rPr lang="en-US" dirty="0" smtClean="0"/>
              <a:t>, </a:t>
            </a:r>
            <a:r>
              <a:rPr lang="en-US" dirty="0" err="1" smtClean="0"/>
              <a:t>sell_order_ID</a:t>
            </a:r>
            <a:r>
              <a:rPr lang="en-US" dirty="0" smtClean="0"/>
              <a:t>)</a:t>
            </a:r>
            <a:endParaRPr lang="en-US" dirty="0"/>
          </a:p>
          <a:p>
            <a:pPr marL="514350" indent="-514350">
              <a:buFont typeface="+mj-lt"/>
              <a:buAutoNum type="arabicPeriod"/>
            </a:pPr>
            <a:r>
              <a:rPr lang="en-US" dirty="0"/>
              <a:t>﻿Updates status of  transactions to mined once a block is added to the chain.</a:t>
            </a:r>
            <a:endParaRPr lang="en-US" dirty="0"/>
          </a:p>
          <a:p>
            <a:pPr marL="514350" indent="-514350">
              <a:buFont typeface="+mj-lt"/>
              <a:buAutoNum type="arabicPeriod"/>
            </a:pPr>
            <a:r>
              <a:rPr lang="en-US" dirty="0"/>
              <a:t>﻿Returns the wallet associated with a sell order</a:t>
            </a:r>
            <a:r>
              <a:rPr lang="en-US" dirty="0" smtClean="0"/>
              <a:t>. (</a:t>
            </a:r>
            <a:r>
              <a:rPr lang="en-US" dirty="0" err="1" smtClean="0"/>
              <a:t>param</a:t>
            </a:r>
            <a:r>
              <a:rPr lang="en-US" dirty="0" smtClean="0"/>
              <a:t> </a:t>
            </a:r>
            <a:r>
              <a:rPr lang="en-US" dirty="0" err="1" smtClean="0"/>
              <a:t>sell_ID</a:t>
            </a:r>
            <a:r>
              <a:rPr lang="en-US" dirty="0" smtClean="0"/>
              <a:t>)</a:t>
            </a:r>
          </a:p>
          <a:p>
            <a:pPr marL="514350" indent="-514350">
              <a:buFont typeface="+mj-lt"/>
              <a:buAutoNum type="arabicPeriod"/>
            </a:pPr>
            <a:r>
              <a:rPr lang="en-US" dirty="0"/>
              <a:t>﻿Returns the wallet associated with a buy order</a:t>
            </a:r>
            <a:r>
              <a:rPr lang="en-US" dirty="0" smtClean="0"/>
              <a:t>. (</a:t>
            </a:r>
            <a:r>
              <a:rPr lang="en-US" dirty="0" err="1" smtClean="0"/>
              <a:t>param</a:t>
            </a:r>
            <a:r>
              <a:rPr lang="en-US" dirty="0" smtClean="0"/>
              <a:t> </a:t>
            </a:r>
            <a:r>
              <a:rPr lang="en-US" dirty="0" err="1" smtClean="0"/>
              <a:t>buy_ID</a:t>
            </a:r>
            <a:r>
              <a:rPr lang="en-US" dirty="0" smtClean="0"/>
              <a:t>)</a:t>
            </a:r>
            <a:endParaRPr lang="en-US" dirty="0"/>
          </a:p>
          <a:p>
            <a:pPr marL="514350" indent="-514350">
              <a:buFont typeface="+mj-lt"/>
              <a:buAutoNum type="arabicPeriod"/>
            </a:pPr>
            <a:r>
              <a:rPr lang="en-US" dirty="0"/>
              <a:t>﻿Returns the XENO and USD amounts associated with a sell </a:t>
            </a:r>
            <a:r>
              <a:rPr lang="en-US" dirty="0" smtClean="0"/>
              <a:t>order</a:t>
            </a:r>
            <a:r>
              <a:rPr lang="en-US" dirty="0"/>
              <a:t> </a:t>
            </a:r>
            <a:r>
              <a:rPr lang="en-US" dirty="0" smtClean="0"/>
              <a:t>(</a:t>
            </a:r>
            <a:r>
              <a:rPr lang="en-US" dirty="0" err="1" smtClean="0"/>
              <a:t>param</a:t>
            </a:r>
            <a:r>
              <a:rPr lang="en-US" dirty="0" smtClean="0"/>
              <a:t> </a:t>
            </a:r>
            <a:r>
              <a:rPr lang="en-US" dirty="0" err="1" smtClean="0"/>
              <a:t>sell_ID</a:t>
            </a:r>
            <a:r>
              <a:rPr lang="en-US" dirty="0" smtClean="0"/>
              <a:t>)</a:t>
            </a:r>
          </a:p>
          <a:p>
            <a:pPr marL="514350" indent="-514350">
              <a:buFont typeface="+mj-lt"/>
              <a:buAutoNum type="arabicPeriod"/>
            </a:pPr>
            <a:r>
              <a:rPr lang="en-US" dirty="0" smtClean="0"/>
              <a:t>Returns </a:t>
            </a:r>
            <a:r>
              <a:rPr lang="en-US" dirty="0"/>
              <a:t>all unfulfilled buy orders where the XENO/USD price is under a certain </a:t>
            </a:r>
            <a:r>
              <a:rPr lang="en-US" dirty="0" smtClean="0"/>
              <a:t>amount. (</a:t>
            </a:r>
            <a:r>
              <a:rPr lang="en-US" dirty="0" err="1" smtClean="0"/>
              <a:t>param</a:t>
            </a:r>
            <a:r>
              <a:rPr lang="en-US" dirty="0" smtClean="0"/>
              <a:t> price)</a:t>
            </a:r>
            <a:endParaRPr lang="en-US" dirty="0"/>
          </a:p>
          <a:p>
            <a:pPr marL="0" indent="0">
              <a:buNone/>
            </a:pPr>
            <a:r>
              <a:rPr lang="en-US" dirty="0" smtClean="0"/>
              <a:t> </a:t>
            </a:r>
            <a:endParaRPr lang="en-US" dirty="0"/>
          </a:p>
        </p:txBody>
      </p:sp>
    </p:spTree>
    <p:extLst>
      <p:ext uri="{BB962C8B-B14F-4D97-AF65-F5344CB8AC3E}">
        <p14:creationId xmlns:p14="http://schemas.microsoft.com/office/powerpoint/2010/main" val="20114548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241BA45-048E-4D00-94C4-6DBC0823723E}"/>
              </a:ext>
            </a:extLst>
          </p:cNvPr>
          <p:cNvSpPr>
            <a:spLocks noGrp="1"/>
          </p:cNvSpPr>
          <p:nvPr>
            <p:ph type="title"/>
          </p:nvPr>
        </p:nvSpPr>
        <p:spPr/>
        <p:txBody>
          <a:bodyPr/>
          <a:lstStyle/>
          <a:p>
            <a:r>
              <a:rPr lang="en-US" dirty="0"/>
              <a:t>Queries</a:t>
            </a:r>
          </a:p>
        </p:txBody>
      </p:sp>
      <p:sp>
        <p:nvSpPr>
          <p:cNvPr id="3" name="Content Placeholder 2">
            <a:extLst>
              <a:ext uri="{FF2B5EF4-FFF2-40B4-BE49-F238E27FC236}">
                <a16:creationId xmlns:a16="http://schemas.microsoft.com/office/drawing/2014/main" xmlns="" id="{214C14B6-7402-4614-B068-864A07FE5579}"/>
              </a:ext>
            </a:extLst>
          </p:cNvPr>
          <p:cNvSpPr>
            <a:spLocks noGrp="1"/>
          </p:cNvSpPr>
          <p:nvPr>
            <p:ph idx="1"/>
          </p:nvPr>
        </p:nvSpPr>
        <p:spPr/>
        <p:txBody>
          <a:bodyPr/>
          <a:lstStyle/>
          <a:p>
            <a:pPr marL="514350" lvl="0" indent="-514350">
              <a:lnSpc>
                <a:spcPct val="100000"/>
              </a:lnSpc>
              <a:spcBef>
                <a:spcPts val="0"/>
              </a:spcBef>
              <a:buNone/>
            </a:pPr>
            <a:r>
              <a:rPr lang="en-US" dirty="0"/>
              <a:t>7. ﻿Returns the average price per XENO of all unfulfilled sell orders</a:t>
            </a:r>
            <a:r>
              <a:rPr lang="en-US" dirty="0" smtClean="0"/>
              <a:t>.</a:t>
            </a:r>
          </a:p>
          <a:p>
            <a:pPr marL="514350" lvl="0" indent="-514350">
              <a:lnSpc>
                <a:spcPct val="100000"/>
              </a:lnSpc>
              <a:spcBef>
                <a:spcPts val="0"/>
              </a:spcBef>
              <a:buNone/>
            </a:pPr>
            <a:endParaRPr lang="en-US" dirty="0"/>
          </a:p>
          <a:p>
            <a:pPr marL="514350" lvl="0" indent="-514350">
              <a:lnSpc>
                <a:spcPct val="100000"/>
              </a:lnSpc>
              <a:spcBef>
                <a:spcPts val="0"/>
              </a:spcBef>
              <a:buNone/>
            </a:pPr>
            <a:r>
              <a:rPr lang="en-US" dirty="0"/>
              <a:t>8. ﻿Returns all unmined </a:t>
            </a:r>
            <a:r>
              <a:rPr lang="en-US" dirty="0" smtClean="0"/>
              <a:t>transactions</a:t>
            </a:r>
          </a:p>
          <a:p>
            <a:pPr marL="514350" lvl="0" indent="-514350">
              <a:lnSpc>
                <a:spcPct val="100000"/>
              </a:lnSpc>
              <a:spcBef>
                <a:spcPts val="0"/>
              </a:spcBef>
              <a:buNone/>
            </a:pPr>
            <a:endParaRPr lang="en-US" dirty="0"/>
          </a:p>
          <a:p>
            <a:pPr marL="514350" lvl="0" indent="-514350">
              <a:lnSpc>
                <a:spcPct val="100000"/>
              </a:lnSpc>
              <a:spcBef>
                <a:spcPts val="0"/>
              </a:spcBef>
              <a:buNone/>
            </a:pPr>
            <a:r>
              <a:rPr lang="en-US" dirty="0"/>
              <a:t>9. ﻿Returns a list of buyers </a:t>
            </a:r>
            <a:r>
              <a:rPr lang="en-US" dirty="0" smtClean="0"/>
              <a:t>ordered by the </a:t>
            </a:r>
            <a:r>
              <a:rPr lang="en-US" dirty="0"/>
              <a:t>number of transactions </a:t>
            </a:r>
            <a:r>
              <a:rPr lang="en-US" dirty="0" smtClean="0"/>
              <a:t>they have </a:t>
            </a:r>
            <a:r>
              <a:rPr lang="en-US" dirty="0"/>
              <a:t>participated in. </a:t>
            </a:r>
            <a:endParaRPr lang="en-US" dirty="0" smtClean="0"/>
          </a:p>
          <a:p>
            <a:pPr marL="514350" lvl="0" indent="-514350">
              <a:lnSpc>
                <a:spcPct val="100000"/>
              </a:lnSpc>
              <a:spcBef>
                <a:spcPts val="0"/>
              </a:spcBef>
              <a:buNone/>
            </a:pPr>
            <a:endParaRPr lang="en-US" dirty="0" smtClean="0"/>
          </a:p>
          <a:p>
            <a:pPr marL="514350" lvl="0" indent="-514350">
              <a:lnSpc>
                <a:spcPct val="100000"/>
              </a:lnSpc>
              <a:spcBef>
                <a:spcPts val="0"/>
              </a:spcBef>
              <a:buNone/>
            </a:pPr>
            <a:r>
              <a:rPr lang="en-US" dirty="0"/>
              <a:t>10. ﻿</a:t>
            </a:r>
            <a:r>
              <a:rPr lang="en-US" dirty="0" smtClean="0"/>
              <a:t>Returns </a:t>
            </a:r>
            <a:r>
              <a:rPr lang="en-US" dirty="0"/>
              <a:t>a list of users based on a common </a:t>
            </a:r>
            <a:r>
              <a:rPr lang="en-US" dirty="0" err="1" smtClean="0"/>
              <a:t>city_ID</a:t>
            </a:r>
            <a:r>
              <a:rPr lang="en-US" dirty="0" smtClean="0"/>
              <a:t> (</a:t>
            </a:r>
            <a:r>
              <a:rPr lang="en-US" dirty="0" err="1" smtClean="0"/>
              <a:t>param</a:t>
            </a:r>
            <a:r>
              <a:rPr lang="en-US" dirty="0" smtClean="0"/>
              <a:t> </a:t>
            </a:r>
            <a:r>
              <a:rPr lang="en-US" dirty="0" err="1" smtClean="0"/>
              <a:t>city_ID</a:t>
            </a:r>
            <a:r>
              <a:rPr lang="en-US" dirty="0" smtClean="0"/>
              <a:t>)</a:t>
            </a:r>
            <a:endParaRPr lang="en-US" dirty="0"/>
          </a:p>
        </p:txBody>
      </p:sp>
    </p:spTree>
    <p:extLst>
      <p:ext uri="{BB962C8B-B14F-4D97-AF65-F5344CB8AC3E}">
        <p14:creationId xmlns:p14="http://schemas.microsoft.com/office/powerpoint/2010/main" val="30841461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847DFBE6-886B-453F-98BA-66E17DA930AB}"/>
              </a:ext>
            </a:extLst>
          </p:cNvPr>
          <p:cNvSpPr/>
          <p:nvPr/>
        </p:nvSpPr>
        <p:spPr>
          <a:xfrm>
            <a:off x="3476311" y="2967335"/>
            <a:ext cx="5239383" cy="923330"/>
          </a:xfrm>
          <a:prstGeom prst="rect">
            <a:avLst/>
          </a:prstGeom>
          <a:noFill/>
        </p:spPr>
        <p:txBody>
          <a:bodyPr wrap="none" lIns="91440" tIns="45720" rIns="91440" bIns="45720">
            <a:spAutoFit/>
          </a:bodyPr>
          <a:lstStyle/>
          <a:p>
            <a:pPr algn="ctr"/>
            <a:r>
              <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DEMONSTRATION</a:t>
            </a:r>
          </a:p>
        </p:txBody>
      </p:sp>
    </p:spTree>
    <p:extLst>
      <p:ext uri="{BB962C8B-B14F-4D97-AF65-F5344CB8AC3E}">
        <p14:creationId xmlns:p14="http://schemas.microsoft.com/office/powerpoint/2010/main" val="17844683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847DFBE6-886B-453F-98BA-66E17DA930AB}"/>
              </a:ext>
            </a:extLst>
          </p:cNvPr>
          <p:cNvSpPr/>
          <p:nvPr/>
        </p:nvSpPr>
        <p:spPr>
          <a:xfrm>
            <a:off x="4428598" y="2967335"/>
            <a:ext cx="3334824" cy="923330"/>
          </a:xfrm>
          <a:prstGeom prst="rect">
            <a:avLst/>
          </a:prstGeom>
          <a:noFill/>
        </p:spPr>
        <p:txBody>
          <a:bodyPr wrap="none" lIns="91440" tIns="45720" rIns="91440" bIns="45720">
            <a:spAutoFit/>
          </a:bodyPr>
          <a:lstStyle/>
          <a:p>
            <a:pPr algn="ctr"/>
            <a:r>
              <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Questions?</a:t>
            </a:r>
          </a:p>
        </p:txBody>
      </p:sp>
    </p:spTree>
    <p:extLst>
      <p:ext uri="{BB962C8B-B14F-4D97-AF65-F5344CB8AC3E}">
        <p14:creationId xmlns:p14="http://schemas.microsoft.com/office/powerpoint/2010/main" val="12397625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2D7689A-CC21-42F8-AA40-DF1BC1C6410E}"/>
              </a:ext>
            </a:extLst>
          </p:cNvPr>
          <p:cNvSpPr>
            <a:spLocks noGrp="1"/>
          </p:cNvSpPr>
          <p:nvPr>
            <p:ph type="ctrTitle"/>
          </p:nvPr>
        </p:nvSpPr>
        <p:spPr>
          <a:xfrm>
            <a:off x="1045226" y="382183"/>
            <a:ext cx="9144000" cy="1781666"/>
          </a:xfrm>
        </p:spPr>
        <p:txBody>
          <a:bodyPr/>
          <a:lstStyle/>
          <a:p>
            <a:r>
              <a:rPr lang="en-US" b="1" dirty="0">
                <a:ln w="9525">
                  <a:solidFill>
                    <a:schemeClr val="bg1"/>
                  </a:solidFill>
                  <a:prstDash val="solid"/>
                </a:ln>
                <a:effectLst>
                  <a:outerShdw blurRad="12700" dist="38100" dir="2700000" algn="tl" rotWithShape="0">
                    <a:schemeClr val="bg1">
                      <a:lumMod val="50000"/>
                    </a:schemeClr>
                  </a:outerShdw>
                </a:effectLst>
              </a:rPr>
              <a:t>Mission Statement</a:t>
            </a:r>
          </a:p>
        </p:txBody>
      </p:sp>
      <p:sp>
        <p:nvSpPr>
          <p:cNvPr id="3" name="Subtitle 2">
            <a:extLst>
              <a:ext uri="{FF2B5EF4-FFF2-40B4-BE49-F238E27FC236}">
                <a16:creationId xmlns:a16="http://schemas.microsoft.com/office/drawing/2014/main" xmlns="" id="{71D9A06E-C6C4-4146-A8EB-8A093D349CED}"/>
              </a:ext>
            </a:extLst>
          </p:cNvPr>
          <p:cNvSpPr>
            <a:spLocks noGrp="1"/>
          </p:cNvSpPr>
          <p:nvPr>
            <p:ph type="subTitle" idx="1"/>
          </p:nvPr>
        </p:nvSpPr>
        <p:spPr>
          <a:xfrm>
            <a:off x="848412" y="2432115"/>
            <a:ext cx="10356915" cy="3217733"/>
          </a:xfrm>
        </p:spPr>
        <p:txBody>
          <a:bodyPr>
            <a:normAutofit lnSpcReduction="10000"/>
          </a:bodyPr>
          <a:lstStyle/>
          <a:p>
            <a:pPr algn="l"/>
            <a:r>
              <a:rPr lang="en-US" dirty="0"/>
              <a:t>      Cryptocurrencies and blockchain technology have immense potential to revolutionize how data is stored and contracts are facilitated on the web. To model this emerging field of ecommerce, we are constructing a simple blockchain based currency, called </a:t>
            </a:r>
            <a:r>
              <a:rPr lang="en-US" dirty="0" err="1"/>
              <a:t>XenoCash</a:t>
            </a:r>
            <a:r>
              <a:rPr lang="en-US" dirty="0"/>
              <a:t> (XENO), and an online trading hub for it, XenoBase.io. Registered users on </a:t>
            </a:r>
            <a:r>
              <a:rPr lang="en-US" dirty="0" err="1"/>
              <a:t>XenoBase</a:t>
            </a:r>
            <a:r>
              <a:rPr lang="en-US" dirty="0"/>
              <a:t> can exchange USD and XENO between wallets. When transactions occur across the XENO blockchain, transaction information will be pushed to the </a:t>
            </a:r>
            <a:r>
              <a:rPr lang="en-US" dirty="0" err="1"/>
              <a:t>XenoBase</a:t>
            </a:r>
            <a:r>
              <a:rPr lang="en-US" dirty="0"/>
              <a:t> MySQL database. This data can be utilized to compute the current average price of the currency and to visualize price trends over time, as well as to keep track of our registered users and the trading volume of XENO.</a:t>
            </a:r>
          </a:p>
        </p:txBody>
      </p:sp>
    </p:spTree>
    <p:extLst>
      <p:ext uri="{BB962C8B-B14F-4D97-AF65-F5344CB8AC3E}">
        <p14:creationId xmlns:p14="http://schemas.microsoft.com/office/powerpoint/2010/main" val="30444348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thumbnails-visually.netdna-ssl.com/bitcoin-infographic_5029189c9cbaf.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53954" y="0"/>
            <a:ext cx="903614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176498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3064" y="0"/>
            <a:ext cx="10515600" cy="1325563"/>
          </a:xfrm>
        </p:spPr>
        <p:txBody>
          <a:bodyPr/>
          <a:lstStyle/>
          <a:p>
            <a:r>
              <a:rPr lang="en-US" dirty="0" smtClean="0"/>
              <a:t>Mining Algorithm (Sha-256)</a:t>
            </a:r>
            <a:endParaRPr lang="en-US" dirty="0"/>
          </a:p>
        </p:txBody>
      </p:sp>
      <p:pic>
        <p:nvPicPr>
          <p:cNvPr id="4" name="Picture 3"/>
          <p:cNvPicPr>
            <a:picLocks noChangeAspect="1"/>
          </p:cNvPicPr>
          <p:nvPr/>
        </p:nvPicPr>
        <p:blipFill>
          <a:blip r:embed="rId2"/>
          <a:stretch>
            <a:fillRect/>
          </a:stretch>
        </p:blipFill>
        <p:spPr>
          <a:xfrm>
            <a:off x="216408" y="1325563"/>
            <a:ext cx="6999379" cy="5138928"/>
          </a:xfrm>
          <a:prstGeom prst="rect">
            <a:avLst/>
          </a:prstGeom>
        </p:spPr>
      </p:pic>
      <p:pic>
        <p:nvPicPr>
          <p:cNvPr id="5" name="Picture 4"/>
          <p:cNvPicPr>
            <a:picLocks noChangeAspect="1"/>
          </p:cNvPicPr>
          <p:nvPr/>
        </p:nvPicPr>
        <p:blipFill>
          <a:blip r:embed="rId3"/>
          <a:stretch>
            <a:fillRect/>
          </a:stretch>
        </p:blipFill>
        <p:spPr>
          <a:xfrm>
            <a:off x="7636764" y="1325563"/>
            <a:ext cx="2857500" cy="2857500"/>
          </a:xfrm>
          <a:prstGeom prst="rect">
            <a:avLst/>
          </a:prstGeom>
        </p:spPr>
      </p:pic>
      <p:pic>
        <p:nvPicPr>
          <p:cNvPr id="6" name="Picture 5"/>
          <p:cNvPicPr>
            <a:picLocks noChangeAspect="1"/>
          </p:cNvPicPr>
          <p:nvPr/>
        </p:nvPicPr>
        <p:blipFill>
          <a:blip r:embed="rId4"/>
          <a:stretch>
            <a:fillRect/>
          </a:stretch>
        </p:blipFill>
        <p:spPr>
          <a:xfrm>
            <a:off x="3802203" y="4519741"/>
            <a:ext cx="8191500" cy="1930400"/>
          </a:xfrm>
          <a:prstGeom prst="rect">
            <a:avLst/>
          </a:prstGeom>
        </p:spPr>
      </p:pic>
    </p:spTree>
    <p:extLst>
      <p:ext uri="{BB962C8B-B14F-4D97-AF65-F5344CB8AC3E}">
        <p14:creationId xmlns:p14="http://schemas.microsoft.com/office/powerpoint/2010/main" val="207422168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D44781B4-9214-49AA-8A20-BF0137BC4908}"/>
              </a:ext>
            </a:extLst>
          </p:cNvPr>
          <p:cNvSpPr>
            <a:spLocks noGrp="1"/>
          </p:cNvSpPr>
          <p:nvPr>
            <p:ph type="title"/>
          </p:nvPr>
        </p:nvSpPr>
        <p:spPr/>
        <p:txBody>
          <a:bodyPr/>
          <a:lstStyle/>
          <a:p>
            <a:r>
              <a:rPr lang="en-US" dirty="0" smtClean="0"/>
              <a:t>Relational</a:t>
            </a:r>
            <a:r>
              <a:rPr lang="en-US" dirty="0" smtClean="0"/>
              <a:t> Database </a:t>
            </a:r>
            <a:r>
              <a:rPr lang="en-US" dirty="0"/>
              <a:t>Overview</a:t>
            </a:r>
          </a:p>
        </p:txBody>
      </p:sp>
      <p:sp>
        <p:nvSpPr>
          <p:cNvPr id="5" name="Text Placeholder 4">
            <a:extLst>
              <a:ext uri="{FF2B5EF4-FFF2-40B4-BE49-F238E27FC236}">
                <a16:creationId xmlns:a16="http://schemas.microsoft.com/office/drawing/2014/main" xmlns="" id="{1B64D82F-9344-4897-B578-1EB66D77A77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6522176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3411CA7-F86B-44BD-A8AC-04D867C8F817}"/>
              </a:ext>
            </a:extLst>
          </p:cNvPr>
          <p:cNvSpPr>
            <a:spLocks noGrp="1"/>
          </p:cNvSpPr>
          <p:nvPr>
            <p:ph type="title"/>
          </p:nvPr>
        </p:nvSpPr>
        <p:spPr>
          <a:xfrm>
            <a:off x="611957" y="62251"/>
            <a:ext cx="10515600" cy="1325563"/>
          </a:xfrm>
        </p:spPr>
        <p:txBody>
          <a:bodyPr/>
          <a:lstStyle/>
          <a:p>
            <a:pPr algn="ctr"/>
            <a:r>
              <a:rPr lang="en-US" b="1" dirty="0">
                <a:ln w="9525">
                  <a:solidFill>
                    <a:schemeClr val="bg1"/>
                  </a:solidFill>
                  <a:prstDash val="solid"/>
                </a:ln>
                <a:effectLst>
                  <a:outerShdw blurRad="12700" dist="38100" dir="2700000" algn="tl" rotWithShape="0">
                    <a:schemeClr val="bg1">
                      <a:lumMod val="50000"/>
                    </a:schemeClr>
                  </a:outerShdw>
                </a:effectLst>
              </a:rPr>
              <a:t>Conceptual Model</a:t>
            </a:r>
          </a:p>
        </p:txBody>
      </p:sp>
      <p:pic>
        <p:nvPicPr>
          <p:cNvPr id="5" name="Content Placeholder 4">
            <a:extLst>
              <a:ext uri="{FF2B5EF4-FFF2-40B4-BE49-F238E27FC236}">
                <a16:creationId xmlns:a16="http://schemas.microsoft.com/office/drawing/2014/main" xmlns="" id="{D8A547EC-E15F-4B3E-9388-5269D891D86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41407" y="1074656"/>
            <a:ext cx="7031996" cy="5721093"/>
          </a:xfrm>
        </p:spPr>
      </p:pic>
    </p:spTree>
    <p:extLst>
      <p:ext uri="{BB962C8B-B14F-4D97-AF65-F5344CB8AC3E}">
        <p14:creationId xmlns:p14="http://schemas.microsoft.com/office/powerpoint/2010/main" val="215346881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 Architecture</a:t>
            </a:r>
            <a:endParaRPr lang="en-US" dirty="0"/>
          </a:p>
        </p:txBody>
      </p:sp>
      <p:pic>
        <p:nvPicPr>
          <p:cNvPr id="4" name="Picture 3"/>
          <p:cNvPicPr>
            <a:picLocks noChangeAspect="1"/>
          </p:cNvPicPr>
          <p:nvPr/>
        </p:nvPicPr>
        <p:blipFill>
          <a:blip r:embed="rId2"/>
          <a:stretch>
            <a:fillRect/>
          </a:stretch>
        </p:blipFill>
        <p:spPr>
          <a:xfrm>
            <a:off x="508772" y="1538256"/>
            <a:ext cx="5644669" cy="1906050"/>
          </a:xfrm>
          <a:prstGeom prst="rect">
            <a:avLst/>
          </a:prstGeom>
        </p:spPr>
      </p:pic>
      <p:pic>
        <p:nvPicPr>
          <p:cNvPr id="5" name="Picture 4"/>
          <p:cNvPicPr>
            <a:picLocks noChangeAspect="1"/>
          </p:cNvPicPr>
          <p:nvPr/>
        </p:nvPicPr>
        <p:blipFill>
          <a:blip r:embed="rId3"/>
          <a:stretch>
            <a:fillRect/>
          </a:stretch>
        </p:blipFill>
        <p:spPr>
          <a:xfrm>
            <a:off x="508772" y="4226908"/>
            <a:ext cx="5331854" cy="2086532"/>
          </a:xfrm>
          <a:prstGeom prst="rect">
            <a:avLst/>
          </a:prstGeom>
        </p:spPr>
      </p:pic>
      <p:pic>
        <p:nvPicPr>
          <p:cNvPr id="6" name="Picture 5"/>
          <p:cNvPicPr>
            <a:picLocks noChangeAspect="1"/>
          </p:cNvPicPr>
          <p:nvPr/>
        </p:nvPicPr>
        <p:blipFill>
          <a:blip r:embed="rId4"/>
          <a:stretch>
            <a:fillRect/>
          </a:stretch>
        </p:blipFill>
        <p:spPr>
          <a:xfrm>
            <a:off x="6941665" y="1247668"/>
            <a:ext cx="3553385" cy="2196638"/>
          </a:xfrm>
          <a:prstGeom prst="rect">
            <a:avLst/>
          </a:prstGeom>
        </p:spPr>
      </p:pic>
      <p:pic>
        <p:nvPicPr>
          <p:cNvPr id="7" name="Picture 6"/>
          <p:cNvPicPr>
            <a:picLocks noChangeAspect="1"/>
          </p:cNvPicPr>
          <p:nvPr/>
        </p:nvPicPr>
        <p:blipFill>
          <a:blip r:embed="rId5"/>
          <a:stretch>
            <a:fillRect/>
          </a:stretch>
        </p:blipFill>
        <p:spPr>
          <a:xfrm>
            <a:off x="6428794" y="3727078"/>
            <a:ext cx="4925006" cy="2906899"/>
          </a:xfrm>
          <a:prstGeom prst="rect">
            <a:avLst/>
          </a:prstGeom>
        </p:spPr>
      </p:pic>
    </p:spTree>
    <p:extLst>
      <p:ext uri="{BB962C8B-B14F-4D97-AF65-F5344CB8AC3E}">
        <p14:creationId xmlns:p14="http://schemas.microsoft.com/office/powerpoint/2010/main" val="56867024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42E7B03B-5BE6-4C98-AC7D-62E6D4354631}"/>
              </a:ext>
            </a:extLst>
          </p:cNvPr>
          <p:cNvSpPr>
            <a:spLocks noGrp="1"/>
          </p:cNvSpPr>
          <p:nvPr>
            <p:ph type="title"/>
          </p:nvPr>
        </p:nvSpPr>
        <p:spPr/>
        <p:txBody>
          <a:bodyPr/>
          <a:lstStyle/>
          <a:p>
            <a:r>
              <a:rPr lang="en-US" dirty="0"/>
              <a:t>Summary</a:t>
            </a:r>
          </a:p>
        </p:txBody>
      </p:sp>
      <p:sp>
        <p:nvSpPr>
          <p:cNvPr id="5" name="Content Placeholder 4">
            <a:extLst>
              <a:ext uri="{FF2B5EF4-FFF2-40B4-BE49-F238E27FC236}">
                <a16:creationId xmlns:a16="http://schemas.microsoft.com/office/drawing/2014/main" xmlns="" id="{7B17BB54-1CC0-44AD-B9D3-69EFF9588199}"/>
              </a:ext>
            </a:extLst>
          </p:cNvPr>
          <p:cNvSpPr>
            <a:spLocks noGrp="1"/>
          </p:cNvSpPr>
          <p:nvPr>
            <p:ph idx="1"/>
          </p:nvPr>
        </p:nvSpPr>
        <p:spPr/>
        <p:txBody>
          <a:bodyPr/>
          <a:lstStyle/>
          <a:p>
            <a:r>
              <a:rPr lang="en-US" dirty="0" err="1" smtClean="0"/>
              <a:t>XenoCash</a:t>
            </a:r>
            <a:r>
              <a:rPr lang="en-US" dirty="0" smtClean="0"/>
              <a:t> blockchain built in Python.</a:t>
            </a:r>
          </a:p>
          <a:p>
            <a:r>
              <a:rPr lang="en-US" dirty="0" smtClean="0"/>
              <a:t>Flask app to accept HTTP requests for the Blockchain.</a:t>
            </a:r>
          </a:p>
          <a:p>
            <a:r>
              <a:rPr lang="en-US" dirty="0" smtClean="0"/>
              <a:t>Postman used to create and save HTTP requests, interact with XENO blockchain.</a:t>
            </a:r>
            <a:endParaRPr lang="en-US" dirty="0"/>
          </a:p>
          <a:p>
            <a:r>
              <a:rPr lang="en-US" dirty="0" smtClean="0"/>
              <a:t>MySQL Connector to </a:t>
            </a:r>
            <a:r>
              <a:rPr lang="en-US" dirty="0" err="1" smtClean="0"/>
              <a:t>XenoBase</a:t>
            </a:r>
            <a:r>
              <a:rPr lang="en-US" dirty="0" smtClean="0"/>
              <a:t> schema allows blockchain actions to update and query the </a:t>
            </a:r>
            <a:r>
              <a:rPr lang="en-US" dirty="0" err="1" smtClean="0"/>
              <a:t>XenoBase</a:t>
            </a:r>
            <a:r>
              <a:rPr lang="en-US" dirty="0" smtClean="0"/>
              <a:t> database.</a:t>
            </a:r>
            <a:endParaRPr lang="en-US" dirty="0"/>
          </a:p>
        </p:txBody>
      </p:sp>
    </p:spTree>
    <p:extLst>
      <p:ext uri="{BB962C8B-B14F-4D97-AF65-F5344CB8AC3E}">
        <p14:creationId xmlns:p14="http://schemas.microsoft.com/office/powerpoint/2010/main" val="27721319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34C24462-3705-4360-AF0F-99C25BE79322}"/>
              </a:ext>
            </a:extLst>
          </p:cNvPr>
          <p:cNvSpPr>
            <a:spLocks noGrp="1"/>
          </p:cNvSpPr>
          <p:nvPr>
            <p:ph type="title"/>
          </p:nvPr>
        </p:nvSpPr>
        <p:spPr/>
        <p:txBody>
          <a:bodyPr/>
          <a:lstStyle/>
          <a:p>
            <a:r>
              <a:rPr lang="en-US" dirty="0"/>
              <a:t>Overview: Actions</a:t>
            </a:r>
          </a:p>
        </p:txBody>
      </p:sp>
      <p:sp>
        <p:nvSpPr>
          <p:cNvPr id="5" name="Content Placeholder 4">
            <a:extLst>
              <a:ext uri="{FF2B5EF4-FFF2-40B4-BE49-F238E27FC236}">
                <a16:creationId xmlns:a16="http://schemas.microsoft.com/office/drawing/2014/main" xmlns="" id="{2A3E325A-3428-4D63-92E8-9DC8C50A05B2}"/>
              </a:ext>
            </a:extLst>
          </p:cNvPr>
          <p:cNvSpPr>
            <a:spLocks noGrp="1"/>
          </p:cNvSpPr>
          <p:nvPr>
            <p:ph idx="1"/>
          </p:nvPr>
        </p:nvSpPr>
        <p:spPr/>
        <p:txBody>
          <a:bodyPr>
            <a:normAutofit fontScale="92500" lnSpcReduction="10000"/>
          </a:bodyPr>
          <a:lstStyle/>
          <a:p>
            <a:r>
              <a:rPr lang="en-US" dirty="0"/>
              <a:t>When a user wants to buy/sell </a:t>
            </a:r>
            <a:r>
              <a:rPr lang="en-US" dirty="0" err="1" smtClean="0"/>
              <a:t>XenoCash</a:t>
            </a:r>
            <a:endParaRPr lang="en-US" dirty="0"/>
          </a:p>
          <a:p>
            <a:pPr lvl="1"/>
            <a:r>
              <a:rPr lang="en-US" dirty="0"/>
              <a:t>User creates a buy-order/sell-order respectively</a:t>
            </a:r>
          </a:p>
          <a:p>
            <a:pPr lvl="1"/>
            <a:endParaRPr lang="en-US" dirty="0"/>
          </a:p>
          <a:p>
            <a:pPr lvl="1"/>
            <a:r>
              <a:rPr lang="en-US" dirty="0"/>
              <a:t>The application matches buy-orders to sell-orders based on multiple criteria (i.e. price, amount, order, etc.)</a:t>
            </a:r>
          </a:p>
          <a:p>
            <a:pPr lvl="1"/>
            <a:endParaRPr lang="en-US" dirty="0"/>
          </a:p>
          <a:p>
            <a:pPr lvl="1"/>
            <a:r>
              <a:rPr lang="en-US" dirty="0"/>
              <a:t>The match is logged </a:t>
            </a:r>
            <a:r>
              <a:rPr lang="en-US" dirty="0" smtClean="0"/>
              <a:t>and a transaction generated from the buy and sell orders</a:t>
            </a:r>
          </a:p>
          <a:p>
            <a:pPr lvl="1"/>
            <a:endParaRPr lang="en-US" dirty="0" smtClean="0"/>
          </a:p>
          <a:p>
            <a:pPr lvl="1"/>
            <a:r>
              <a:rPr lang="en-US" dirty="0" smtClean="0"/>
              <a:t>The transaction is pushed the to blockchain</a:t>
            </a:r>
            <a:endParaRPr lang="en-US" dirty="0"/>
          </a:p>
          <a:p>
            <a:pPr lvl="1"/>
            <a:endParaRPr lang="en-US" dirty="0"/>
          </a:p>
          <a:p>
            <a:pPr lvl="1"/>
            <a:r>
              <a:rPr lang="en-US" dirty="0" smtClean="0"/>
              <a:t>The transaction is included in the next block to be mined by a node</a:t>
            </a:r>
            <a:endParaRPr lang="en-US" dirty="0"/>
          </a:p>
          <a:p>
            <a:pPr lvl="1"/>
            <a:endParaRPr lang="en-US" dirty="0"/>
          </a:p>
          <a:p>
            <a:pPr lvl="1"/>
            <a:r>
              <a:rPr lang="en-US" dirty="0"/>
              <a:t>The application updates the wallets of the buyer/seller accordingly</a:t>
            </a:r>
          </a:p>
        </p:txBody>
      </p:sp>
    </p:spTree>
    <p:extLst>
      <p:ext uri="{BB962C8B-B14F-4D97-AF65-F5344CB8AC3E}">
        <p14:creationId xmlns:p14="http://schemas.microsoft.com/office/powerpoint/2010/main" val="146285703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5682</TotalTime>
  <Words>285</Words>
  <Application>Microsoft Macintosh PowerPoint</Application>
  <PresentationFormat>Widescreen</PresentationFormat>
  <Paragraphs>47</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Calibri</vt:lpstr>
      <vt:lpstr>Calibri Light</vt:lpstr>
      <vt:lpstr>Arial</vt:lpstr>
      <vt:lpstr>Office Theme</vt:lpstr>
      <vt:lpstr>XenoBase.io</vt:lpstr>
      <vt:lpstr>Mission Statement</vt:lpstr>
      <vt:lpstr>PowerPoint Presentation</vt:lpstr>
      <vt:lpstr>Mining Algorithm (Sha-256)</vt:lpstr>
      <vt:lpstr>Relational Database Overview</vt:lpstr>
      <vt:lpstr>Conceptual Model</vt:lpstr>
      <vt:lpstr>Application Architecture</vt:lpstr>
      <vt:lpstr>Summary</vt:lpstr>
      <vt:lpstr>Overview: Actions</vt:lpstr>
      <vt:lpstr>Queries</vt:lpstr>
      <vt:lpstr>Queries</vt:lpstr>
      <vt:lpstr>PowerPoint Presentation</vt:lpstr>
      <vt:lpstr>PowerPoint Presentation</vt:lpstr>
    </vt:vector>
  </TitlesOfParts>
  <LinksUpToDate>false</LinksUpToDate>
  <SharedDoc>false</SharedDoc>
  <HyperlinksChanged>false</HyperlinksChanged>
  <AppVersion>15.0035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Mission Statement</dc:title>
  <dc:creator>Thomas Brady</dc:creator>
  <cp:lastModifiedBy>Dylan Gnatz</cp:lastModifiedBy>
  <cp:revision>35</cp:revision>
  <dcterms:created xsi:type="dcterms:W3CDTF">2018-10-18T22:33:58Z</dcterms:created>
  <dcterms:modified xsi:type="dcterms:W3CDTF">2018-12-07T02:19:39Z</dcterms:modified>
</cp:coreProperties>
</file>

<file path=docProps/thumbnail.jpeg>
</file>